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60" r:id="rId6"/>
    <p:sldId id="270" r:id="rId7"/>
    <p:sldId id="273" r:id="rId8"/>
    <p:sldId id="271" r:id="rId9"/>
    <p:sldId id="272" r:id="rId10"/>
    <p:sldId id="274" r:id="rId11"/>
    <p:sldId id="263" r:id="rId12"/>
    <p:sldId id="264" r:id="rId13"/>
    <p:sldId id="265" r:id="rId14"/>
    <p:sldId id="266" r:id="rId15"/>
    <p:sldId id="267" r:id="rId16"/>
    <p:sldId id="275" r:id="rId17"/>
    <p:sldId id="27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111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146EC-37CB-4108-972D-8A1EA9E3275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B1E1-475D-47DE-8A8D-793D5C21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2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549E30-4CBF-492B-BF1D-8E9F69204BD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0FFB03-1556-4D93-9630-756FEE002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E047-6C2A-4682-ADEE-DB8253EE3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484"/>
            <a:ext cx="9144000" cy="2137144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Tiết 10 +11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FE903-9CAF-4F56-86DC-82F1D204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646966"/>
            <a:ext cx="10058400" cy="2530549"/>
          </a:xfrm>
        </p:spPr>
        <p:txBody>
          <a:bodyPr>
            <a:norm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Bài 5: Đo khối lượng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B69C-E640-4A45-A9B7-24EB6A54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744351" cy="1450757"/>
          </a:xfrm>
        </p:spPr>
        <p:txBody>
          <a:bodyPr/>
          <a:lstStyle/>
          <a:p>
            <a:r>
              <a:rPr lang="vi-VN" u="sng" dirty="0">
                <a:solidFill>
                  <a:srgbClr val="0070C0"/>
                </a:solidFill>
              </a:rPr>
              <a:t>Ghi nhớ: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AA6D-05F1-43D1-9210-79E84581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08" y="1845734"/>
            <a:ext cx="11242430" cy="40233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GHĐ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ĐCNN</a:t>
            </a:r>
            <a:b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GHĐ) :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ĐCNN)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8589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8CC8-620D-4874-9E94-EB9363D9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2.Thực hành đo khối lượng: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4546D-9FAE-41CD-B00A-45AC705D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36432"/>
            <a:ext cx="10287000" cy="4689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E135D-2F87-44A3-A583-9453143D93A7}"/>
              </a:ext>
            </a:extLst>
          </p:cNvPr>
          <p:cNvSpPr txBox="1"/>
          <p:nvPr/>
        </p:nvSpPr>
        <p:spPr>
          <a:xfrm flipH="1">
            <a:off x="867506" y="562708"/>
            <a:ext cx="964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Ước lượng khối lượng của vật và lựa chọn cân phù hợp: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84571-1A28-4201-B489-3B033E2F4047}"/>
              </a:ext>
            </a:extLst>
          </p:cNvPr>
          <p:cNvSpPr txBox="1"/>
          <p:nvPr/>
        </p:nvSpPr>
        <p:spPr>
          <a:xfrm>
            <a:off x="7491047" y="5379331"/>
            <a:ext cx="448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Đo khối lượng cơ thể dùng cân b.</a:t>
            </a:r>
          </a:p>
          <a:p>
            <a:r>
              <a:rPr lang="vi-VN" dirty="0">
                <a:solidFill>
                  <a:srgbClr val="0070C0"/>
                </a:solidFill>
              </a:rPr>
              <a:t>Đo khối lượng hộp đựng bút dùng cân a.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374D1-8014-4C5E-B180-038F9B907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7" y="2074985"/>
            <a:ext cx="7995139" cy="407063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09AC42-99B4-4B66-A7E0-279D13045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4308"/>
            <a:ext cx="3200400" cy="3950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3DDAE-FC09-4697-84E2-B3E98106EEE0}"/>
              </a:ext>
            </a:extLst>
          </p:cNvPr>
          <p:cNvSpPr txBox="1"/>
          <p:nvPr/>
        </p:nvSpPr>
        <p:spPr>
          <a:xfrm>
            <a:off x="1230923" y="621323"/>
            <a:ext cx="8358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Các thao tác khi đo khối lượng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B9B1E-0B94-4473-867D-8EF250D39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7" y="244549"/>
            <a:ext cx="8159261" cy="60499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15E76-B9E0-47A3-A160-11906F1D8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7" y="142875"/>
            <a:ext cx="4372708" cy="61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1189E6-188E-4969-82E3-0AF5D19C7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08"/>
            <a:ext cx="12109938" cy="608427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F5966-4199-4096-A0B5-EA103F540EBE}"/>
              </a:ext>
            </a:extLst>
          </p:cNvPr>
          <p:cNvSpPr txBox="1"/>
          <p:nvPr/>
        </p:nvSpPr>
        <p:spPr>
          <a:xfrm>
            <a:off x="5597769" y="28311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1A12E-B2D5-4AD3-BF45-46BE4ED9FF7A}"/>
              </a:ext>
            </a:extLst>
          </p:cNvPr>
          <p:cNvSpPr txBox="1"/>
          <p:nvPr/>
        </p:nvSpPr>
        <p:spPr>
          <a:xfrm>
            <a:off x="7326923" y="5205046"/>
            <a:ext cx="478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Khối lượng mỗi thùng hàng :</a:t>
            </a:r>
            <a:r>
              <a:rPr lang="vi-VN" sz="2400" dirty="0">
                <a:solidFill>
                  <a:srgbClr val="0070C0"/>
                </a:solidFill>
              </a:rPr>
              <a:t>39kg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135E-F653-4F5E-AC4E-10AAC3B6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Ghi nhớ: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05B6E5-BD85-4DC2-A9CA-F3FC153CF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422279"/>
              </p:ext>
            </p:extLst>
          </p:nvPr>
        </p:nvGraphicFramePr>
        <p:xfrm>
          <a:off x="504091" y="2004646"/>
          <a:ext cx="11441723" cy="4349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1723">
                  <a:extLst>
                    <a:ext uri="{9D8B030D-6E8A-4147-A177-3AD203B41FA5}">
                      <a16:colId xmlns:a16="http://schemas.microsoft.com/office/drawing/2014/main" val="2148634162"/>
                    </a:ext>
                  </a:extLst>
                </a:gridCol>
              </a:tblGrid>
              <a:tr h="43492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</a:rPr>
                        <a:t>Khi </a:t>
                      </a:r>
                      <a:r>
                        <a:rPr lang="en-US" sz="2800" dirty="0" err="1">
                          <a:effectLst/>
                        </a:rPr>
                        <a:t>sử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đồng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hồ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lượng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lưu</a:t>
                      </a:r>
                      <a:r>
                        <a:rPr lang="en-US" sz="2800" dirty="0">
                          <a:effectLst/>
                        </a:rPr>
                        <a:t> ý: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effectLst/>
                        </a:rPr>
                        <a:t>Hiệu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chỉnh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0 </a:t>
                      </a:r>
                      <a:r>
                        <a:rPr lang="en-US" sz="2800" dirty="0" err="1">
                          <a:effectLst/>
                        </a:rPr>
                        <a:t>trước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</a:rPr>
                        <a:t>đo.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nhìn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hướng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vuông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góc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</a:rPr>
                        <a:t>cân.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effectLst/>
                        </a:rPr>
                        <a:t>Đọc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vạch</a:t>
                      </a:r>
                      <a:r>
                        <a:rPr lang="en-US" sz="2800" dirty="0">
                          <a:effectLst/>
                        </a:rPr>
                        <a:t> chia </a:t>
                      </a:r>
                      <a:r>
                        <a:rPr lang="en-US" sz="2800" dirty="0" err="1">
                          <a:effectLst/>
                        </a:rPr>
                        <a:t>gần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</a:rPr>
                        <a:t>kim.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3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15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2F97-E8BA-4C7D-A986-CAE7BB54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6112412" cy="592627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Đo khối lượng bằng cân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3676A-8888-4892-B10B-719BABCB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879475"/>
            <a:ext cx="10703169" cy="5310310"/>
          </a:xfrm>
        </p:spPr>
      </p:pic>
    </p:spTree>
    <p:extLst>
      <p:ext uri="{BB962C8B-B14F-4D97-AF65-F5344CB8AC3E}">
        <p14:creationId xmlns:p14="http://schemas.microsoft.com/office/powerpoint/2010/main" val="295010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959C9-3010-450D-9708-21E48822C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87569"/>
            <a:ext cx="11383107" cy="6131169"/>
          </a:xfrm>
        </p:spPr>
      </p:pic>
    </p:spTree>
    <p:extLst>
      <p:ext uri="{BB962C8B-B14F-4D97-AF65-F5344CB8AC3E}">
        <p14:creationId xmlns:p14="http://schemas.microsoft.com/office/powerpoint/2010/main" val="5645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35EB-E2B5-4A48-8F08-21393409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Đo khối lượng bằng cân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3F9D2-EAF8-46A9-AB68-E89F9DEB3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vi-V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đo.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hợp.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5: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4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E4C9-1DB7-482D-A25F-FF6F789A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94" y="340243"/>
            <a:ext cx="10058400" cy="1903227"/>
          </a:xfrm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em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học sinh quan sát 2 cốc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 nước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</a:t>
            </a: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 dầu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Hai cốc này chứa cùng một thể tích chất lỏng. Vậy khối lượng của 2 cốc này có bằng nhau không? Làm sao xác định được đều đó?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E25DC-35E4-4CC1-82E3-C86B6313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922584"/>
            <a:ext cx="10760149" cy="4431324"/>
          </a:xfrm>
        </p:spPr>
        <p:txBody>
          <a:bodyPr/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Cốc đựng nước                                                        Cốc đựng dầu</a:t>
            </a:r>
            <a:endParaRPr lang="en-US" dirty="0"/>
          </a:p>
        </p:txBody>
      </p:sp>
      <p:pic>
        <p:nvPicPr>
          <p:cNvPr id="1026" name="Picture 47" descr="A picture containing text, device, jar&#10;&#10;Description automatically generated">
            <a:extLst>
              <a:ext uri="{FF2B5EF4-FFF2-40B4-BE49-F238E27FC236}">
                <a16:creationId xmlns:a16="http://schemas.microsoft.com/office/drawing/2014/main" id="{F0D86AD6-42FB-4D7B-9BB7-813C8F06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85" y="2403231"/>
            <a:ext cx="2525084" cy="26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F4913D-828E-4C3D-A437-DDFD1500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10865"/>
            <a:ext cx="2525084" cy="26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F25A-3536-408E-887B-C7F21100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1. Đơn vị  và dụng cụ đo khối lượng: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5ADC3-E051-4FC5-8250-40AA88B9F49F}"/>
              </a:ext>
            </a:extLst>
          </p:cNvPr>
          <p:cNvSpPr txBox="1"/>
          <p:nvPr/>
        </p:nvSpPr>
        <p:spPr>
          <a:xfrm>
            <a:off x="1312985" y="2250831"/>
            <a:ext cx="9566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Hãy kể tên những đơn vị đo khối lượng mà em biết?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71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2822-65D2-4CC7-9DF2-A3E5D2DC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85060"/>
            <a:ext cx="10804806" cy="818708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a. Đơn vị đo khối lượng: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466A-2882-428F-B4B2-AECEA9C7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286540"/>
            <a:ext cx="11610754" cy="1105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dirty="0"/>
              <a:t>-Đơn vị đo khối lượng trong hệ thống đo lường chính thức của nước ta hiện nay là </a:t>
            </a:r>
            <a:r>
              <a:rPr lang="vi-VN" sz="2800" dirty="0">
                <a:solidFill>
                  <a:srgbClr val="0070C0"/>
                </a:solidFill>
              </a:rPr>
              <a:t>kilôgam</a:t>
            </a:r>
            <a:r>
              <a:rPr lang="vi-VN" sz="2800" dirty="0"/>
              <a:t> (kilogram), kí hiệu: </a:t>
            </a:r>
            <a:r>
              <a:rPr lang="vi-VN" sz="2800" dirty="0">
                <a:solidFill>
                  <a:srgbClr val="0070C0"/>
                </a:solidFill>
              </a:rPr>
              <a:t>kg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3DDFB-0EF1-4C34-9A9A-B220EF2165AA}"/>
              </a:ext>
            </a:extLst>
          </p:cNvPr>
          <p:cNvSpPr txBox="1"/>
          <p:nvPr/>
        </p:nvSpPr>
        <p:spPr>
          <a:xfrm>
            <a:off x="893135" y="2509284"/>
            <a:ext cx="10994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000" dirty="0"/>
          </a:p>
          <a:p>
            <a:endParaRPr lang="vi-VN" sz="4000" dirty="0"/>
          </a:p>
          <a:p>
            <a:endParaRPr lang="vi-VN" sz="4000" dirty="0"/>
          </a:p>
          <a:p>
            <a:endParaRPr lang="vi-VN" sz="4000" dirty="0"/>
          </a:p>
          <a:p>
            <a:endParaRPr lang="vi-VN" sz="4000" dirty="0"/>
          </a:p>
          <a:p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12EB8-5457-4F03-9B76-2836BEC6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62826"/>
            <a:ext cx="10287000" cy="42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A4C8-B0A0-4AE5-8388-40299E83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59488"/>
            <a:ext cx="10741010" cy="627322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b. Tìm hiểu về dụng cụ đo khối lượng: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AFCE67-8F63-47C6-9FE9-DC15C0843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787400"/>
            <a:ext cx="10843846" cy="5081588"/>
          </a:xfrm>
        </p:spPr>
      </p:pic>
    </p:spTree>
    <p:extLst>
      <p:ext uri="{BB962C8B-B14F-4D97-AF65-F5344CB8AC3E}">
        <p14:creationId xmlns:p14="http://schemas.microsoft.com/office/powerpoint/2010/main" val="31722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4E7FEE-CF83-43DD-8392-BA2DFDCF2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" y="457201"/>
            <a:ext cx="10632831" cy="5802922"/>
          </a:xfrm>
        </p:spPr>
      </p:pic>
    </p:spTree>
    <p:extLst>
      <p:ext uri="{BB962C8B-B14F-4D97-AF65-F5344CB8AC3E}">
        <p14:creationId xmlns:p14="http://schemas.microsoft.com/office/powerpoint/2010/main" val="7577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B2AAF0-5991-48EA-82FD-644619E66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64248"/>
              </p:ext>
            </p:extLst>
          </p:nvPr>
        </p:nvGraphicFramePr>
        <p:xfrm>
          <a:off x="1019908" y="1817077"/>
          <a:ext cx="10363199" cy="3845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7814">
                  <a:extLst>
                    <a:ext uri="{9D8B030D-6E8A-4147-A177-3AD203B41FA5}">
                      <a16:colId xmlns:a16="http://schemas.microsoft.com/office/drawing/2014/main" val="3266023503"/>
                    </a:ext>
                  </a:extLst>
                </a:gridCol>
                <a:gridCol w="5595385">
                  <a:extLst>
                    <a:ext uri="{9D8B030D-6E8A-4147-A177-3AD203B41FA5}">
                      <a16:colId xmlns:a16="http://schemas.microsoft.com/office/drawing/2014/main" val="2356251072"/>
                    </a:ext>
                  </a:extLst>
                </a:gridCol>
              </a:tblGrid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Loại cân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Ưu thế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848762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 dirty="0">
                          <a:effectLst/>
                        </a:rPr>
                        <a:t>Cân Robervol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Được dùng trong phòng thí nghiệm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423895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 dirty="0">
                          <a:effectLst/>
                        </a:rPr>
                        <a:t>Cân đòn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Dùng trong mua bán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12625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Cân y tế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 dirty="0">
                          <a:effectLst/>
                        </a:rPr>
                        <a:t>Dùng trong đo khối lượng của cơ thể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128891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Cân điện tử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Dùng trong đo khối lượng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824563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>
                          <a:effectLst/>
                        </a:rPr>
                        <a:t>.......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4650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4A50E7-F8D7-451F-9979-CE076CD6E595}"/>
              </a:ext>
            </a:extLst>
          </p:cNvPr>
          <p:cNvSpPr txBox="1"/>
          <p:nvPr/>
        </p:nvSpPr>
        <p:spPr>
          <a:xfrm>
            <a:off x="1019908" y="562708"/>
            <a:ext cx="1047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Em hãy nêu ưu thế của các loại cân hình 5.2?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8A675-A92A-46A1-84FE-F5EF02F88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738554"/>
            <a:ext cx="6400799" cy="5122984"/>
          </a:xfrm>
        </p:spPr>
      </p:pic>
    </p:spTree>
    <p:extLst>
      <p:ext uri="{BB962C8B-B14F-4D97-AF65-F5344CB8AC3E}">
        <p14:creationId xmlns:p14="http://schemas.microsoft.com/office/powerpoint/2010/main" val="10606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17CB3-6D1C-43EA-9EAA-E5212856A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1" y="234462"/>
            <a:ext cx="7561385" cy="6330461"/>
          </a:xfrm>
        </p:spPr>
      </p:pic>
    </p:spTree>
    <p:extLst>
      <p:ext uri="{BB962C8B-B14F-4D97-AF65-F5344CB8AC3E}">
        <p14:creationId xmlns:p14="http://schemas.microsoft.com/office/powerpoint/2010/main" val="18989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</TotalTime>
  <Words>361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Retrospect</vt:lpstr>
      <vt:lpstr>Tiết 10 +11</vt:lpstr>
      <vt:lpstr>     Các em  học sinh quan sát 2 cốc đựng nước và đựng dầu. Hai cốc này chứa cùng một thể tích chất lỏng. Vậy khối lượng của 2 cốc này có bằng nhau không? Làm sao xác định được đều đó?  </vt:lpstr>
      <vt:lpstr>1. Đơn vị  và dụng cụ đo khối lượng:</vt:lpstr>
      <vt:lpstr>a. Đơn vị đo khối lượng:</vt:lpstr>
      <vt:lpstr>b. Tìm hiểu về dụng cụ đo khối lượng:</vt:lpstr>
      <vt:lpstr>PowerPoint Presentation</vt:lpstr>
      <vt:lpstr>PowerPoint Presentation</vt:lpstr>
      <vt:lpstr>PowerPoint Presentation</vt:lpstr>
      <vt:lpstr>PowerPoint Presentation</vt:lpstr>
      <vt:lpstr>Ghi nhớ:</vt:lpstr>
      <vt:lpstr>2.Thực hành đo khối lượng:</vt:lpstr>
      <vt:lpstr>PowerPoint Presentation</vt:lpstr>
      <vt:lpstr>PowerPoint Presentation</vt:lpstr>
      <vt:lpstr>PowerPoint Presentation</vt:lpstr>
      <vt:lpstr>PowerPoint Presentation</vt:lpstr>
      <vt:lpstr>Ghi nhớ:</vt:lpstr>
      <vt:lpstr>Đo khối lượng bằng cân</vt:lpstr>
      <vt:lpstr>PowerPoint Presentation</vt:lpstr>
      <vt:lpstr>Đo khối lượng bằng cân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</dc:title>
  <dc:creator>Admin</dc:creator>
  <cp:lastModifiedBy>ATAN_2021</cp:lastModifiedBy>
  <cp:revision>15</cp:revision>
  <dcterms:created xsi:type="dcterms:W3CDTF">2021-08-26T10:42:13Z</dcterms:created>
  <dcterms:modified xsi:type="dcterms:W3CDTF">2022-11-20T08:27:49Z</dcterms:modified>
</cp:coreProperties>
</file>